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1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413" r:id="rId11"/>
    <p:sldId id="271" r:id="rId12"/>
    <p:sldId id="624" r:id="rId13"/>
    <p:sldId id="544" r:id="rId14"/>
    <p:sldId id="625" r:id="rId15"/>
    <p:sldId id="417" r:id="rId16"/>
    <p:sldId id="287" r:id="rId17"/>
    <p:sldId id="298" r:id="rId18"/>
    <p:sldId id="498" r:id="rId19"/>
    <p:sldId id="500" r:id="rId20"/>
    <p:sldId id="501" r:id="rId21"/>
    <p:sldId id="502" r:id="rId22"/>
    <p:sldId id="503" r:id="rId23"/>
    <p:sldId id="504" r:id="rId24"/>
    <p:sldId id="653" r:id="rId25"/>
    <p:sldId id="627" r:id="rId26"/>
    <p:sldId id="652" r:id="rId27"/>
    <p:sldId id="300" r:id="rId28"/>
    <p:sldId id="646" r:id="rId29"/>
    <p:sldId id="647" r:id="rId30"/>
    <p:sldId id="650" r:id="rId31"/>
    <p:sldId id="651" r:id="rId32"/>
    <p:sldId id="323" r:id="rId33"/>
    <p:sldId id="324" r:id="rId34"/>
    <p:sldId id="564" r:id="rId35"/>
    <p:sldId id="634" r:id="rId36"/>
    <p:sldId id="569" r:id="rId37"/>
    <p:sldId id="474" r:id="rId38"/>
    <p:sldId id="565" r:id="rId39"/>
    <p:sldId id="659" r:id="rId40"/>
    <p:sldId id="660" r:id="rId41"/>
    <p:sldId id="289" r:id="rId42"/>
    <p:sldId id="655" r:id="rId43"/>
    <p:sldId id="332" r:id="rId44"/>
    <p:sldId id="572" r:id="rId45"/>
    <p:sldId id="574" r:id="rId46"/>
    <p:sldId id="636" r:id="rId47"/>
    <p:sldId id="637" r:id="rId48"/>
    <p:sldId id="638" r:id="rId49"/>
    <p:sldId id="639" r:id="rId50"/>
    <p:sldId id="457" r:id="rId51"/>
    <p:sldId id="346" r:id="rId52"/>
    <p:sldId id="347" r:id="rId53"/>
    <p:sldId id="361" r:id="rId54"/>
    <p:sldId id="467" r:id="rId55"/>
    <p:sldId id="575" r:id="rId56"/>
    <p:sldId id="576" r:id="rId57"/>
    <p:sldId id="586" r:id="rId58"/>
    <p:sldId id="291" r:id="rId59"/>
    <p:sldId id="642" r:id="rId60"/>
    <p:sldId id="358" r:id="rId61"/>
    <p:sldId id="588" r:id="rId62"/>
    <p:sldId id="591" r:id="rId63"/>
    <p:sldId id="531" r:id="rId64"/>
    <p:sldId id="532" r:id="rId65"/>
    <p:sldId id="389" r:id="rId66"/>
    <p:sldId id="534" r:id="rId67"/>
    <p:sldId id="528" r:id="rId68"/>
    <p:sldId id="530" r:id="rId69"/>
    <p:sldId id="458" r:id="rId70"/>
    <p:sldId id="290" r:id="rId71"/>
    <p:sldId id="601" r:id="rId72"/>
    <p:sldId id="480" r:id="rId73"/>
    <p:sldId id="479" r:id="rId74"/>
    <p:sldId id="657" r:id="rId75"/>
    <p:sldId id="656" r:id="rId76"/>
    <p:sldId id="516" r:id="rId77"/>
    <p:sldId id="293" r:id="rId78"/>
    <p:sldId id="598" r:id="rId79"/>
    <p:sldId id="600" r:id="rId80"/>
    <p:sldId id="619" r:id="rId81"/>
    <p:sldId id="620" r:id="rId82"/>
    <p:sldId id="621" r:id="rId83"/>
    <p:sldId id="560" r:id="rId84"/>
    <p:sldId id="632" r:id="rId85"/>
    <p:sldId id="640" r:id="rId86"/>
    <p:sldId id="641" r:id="rId87"/>
    <p:sldId id="643" r:id="rId88"/>
    <p:sldId id="644" r:id="rId89"/>
    <p:sldId id="645" r:id="rId90"/>
    <p:sldId id="604" r:id="rId91"/>
    <p:sldId id="605" r:id="rId92"/>
    <p:sldId id="617" r:id="rId93"/>
    <p:sldId id="606" r:id="rId94"/>
    <p:sldId id="607" r:id="rId95"/>
    <p:sldId id="608" r:id="rId96"/>
    <p:sldId id="609" r:id="rId97"/>
    <p:sldId id="610" r:id="rId98"/>
    <p:sldId id="611" r:id="rId99"/>
    <p:sldId id="612" r:id="rId100"/>
    <p:sldId id="618" r:id="rId101"/>
    <p:sldId id="613" r:id="rId102"/>
    <p:sldId id="614" r:id="rId103"/>
    <p:sldId id="615" r:id="rId104"/>
    <p:sldId id="616" r:id="rId105"/>
    <p:sldId id="661" r:id="rId106"/>
    <p:sldId id="662" r:id="rId107"/>
    <p:sldId id="663" r:id="rId108"/>
    <p:sldId id="664" r:id="rId109"/>
    <p:sldId id="665" r:id="rId1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2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image" Target="../media/image78.emf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49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23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0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381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98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7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99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477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8882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897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8142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5747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705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869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09/06/2015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09/06/2015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09/06/2015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09/06/2015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40.emf"/><Relationship Id="rId4" Type="http://schemas.openxmlformats.org/officeDocument/2006/relationships/package" Target="../embeddings/Dessin_Microsoft_Visio45.vsdx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41.emf"/><Relationship Id="rId4" Type="http://schemas.openxmlformats.org/officeDocument/2006/relationships/package" Target="../embeddings/Dessin_Microsoft_Visio46.vsd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.vsd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0.emf"/><Relationship Id="rId4" Type="http://schemas.openxmlformats.org/officeDocument/2006/relationships/package" Target="../embeddings/Dessin_Microsoft_Visio7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1.emf"/><Relationship Id="rId4" Type="http://schemas.openxmlformats.org/officeDocument/2006/relationships/package" Target="../embeddings/Dessin_Microsoft_Visio8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2.emf"/><Relationship Id="rId4" Type="http://schemas.openxmlformats.org/officeDocument/2006/relationships/package" Target="../embeddings/Dessin_Microsoft_Visio9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3.emf"/><Relationship Id="rId4" Type="http://schemas.openxmlformats.org/officeDocument/2006/relationships/package" Target="../embeddings/Dessin_Microsoft_Visio10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4.emf"/><Relationship Id="rId4" Type="http://schemas.openxmlformats.org/officeDocument/2006/relationships/package" Target="../embeddings/Dessin_Microsoft_Visio11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5.emf"/><Relationship Id="rId4" Type="http://schemas.openxmlformats.org/officeDocument/2006/relationships/package" Target="../embeddings/Dessin_Microsoft_Visio12.vsd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8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emf"/><Relationship Id="rId11" Type="http://schemas.openxmlformats.org/officeDocument/2006/relationships/image" Target="../media/image64.png"/><Relationship Id="rId5" Type="http://schemas.openxmlformats.org/officeDocument/2006/relationships/package" Target="../embeddings/Dessin_Microsoft_Visio13.vsdx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7.wmf"/><Relationship Id="rId4" Type="http://schemas.openxmlformats.org/officeDocument/2006/relationships/package" Target="../embeddings/Dessin_Microsoft_Visio14.vsdx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4.emf"/><Relationship Id="rId5" Type="http://schemas.openxmlformats.org/officeDocument/2006/relationships/package" Target="../embeddings/Dessin_Microsoft_Visio16.vsdx"/><Relationship Id="rId4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emf"/><Relationship Id="rId5" Type="http://schemas.openxmlformats.org/officeDocument/2006/relationships/package" Target="../embeddings/Dessin_Microsoft_Visio17.vsdx"/><Relationship Id="rId4" Type="http://schemas.openxmlformats.org/officeDocument/2006/relationships/image" Target="../media/image8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8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18.vsdx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package" Target="../embeddings/Dessin_Microsoft_Visio24.vsdx"/><Relationship Id="rId18" Type="http://schemas.openxmlformats.org/officeDocument/2006/relationships/package" Target="../embeddings/Dessin_Microsoft_Visio27.vsdx"/><Relationship Id="rId3" Type="http://schemas.openxmlformats.org/officeDocument/2006/relationships/package" Target="../embeddings/Dessin_Microsoft_Visio19.vsdx"/><Relationship Id="rId7" Type="http://schemas.openxmlformats.org/officeDocument/2006/relationships/package" Target="../embeddings/Dessin_Microsoft_Visio21.vsdx"/><Relationship Id="rId12" Type="http://schemas.openxmlformats.org/officeDocument/2006/relationships/image" Target="../media/image83.emf"/><Relationship Id="rId1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Dessin_Microsoft_Visio26.vsdx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0.emf"/><Relationship Id="rId11" Type="http://schemas.openxmlformats.org/officeDocument/2006/relationships/package" Target="../embeddings/Dessin_Microsoft_Visio23.vsdx"/><Relationship Id="rId5" Type="http://schemas.openxmlformats.org/officeDocument/2006/relationships/package" Target="../embeddings/Dessin_Microsoft_Visio20.vsdx"/><Relationship Id="rId15" Type="http://schemas.openxmlformats.org/officeDocument/2006/relationships/package" Target="../embeddings/Dessin_Microsoft_Visio25.vsdx"/><Relationship Id="rId10" Type="http://schemas.openxmlformats.org/officeDocument/2006/relationships/image" Target="../media/image82.emf"/><Relationship Id="rId19" Type="http://schemas.openxmlformats.org/officeDocument/2006/relationships/image" Target="../media/image86.emf"/><Relationship Id="rId4" Type="http://schemas.openxmlformats.org/officeDocument/2006/relationships/image" Target="../media/image78.emf"/><Relationship Id="rId9" Type="http://schemas.openxmlformats.org/officeDocument/2006/relationships/package" Target="../embeddings/Dessin_Microsoft_Visio22.vsdx"/><Relationship Id="rId14" Type="http://schemas.openxmlformats.org/officeDocument/2006/relationships/image" Target="../media/image8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8.vsd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9.vsd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30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31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32.vsdx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notesSlide" Target="../notesSlides/notesSlide41.xml"/><Relationship Id="rId7" Type="http://schemas.openxmlformats.org/officeDocument/2006/relationships/package" Target="../embeddings/Dessin_Microsoft_Visio3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.png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33.vsd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Dessin_Microsoft_Visio36.vsdx"/><Relationship Id="rId5" Type="http://schemas.openxmlformats.org/officeDocument/2006/relationships/image" Target="../media/image91.emf"/><Relationship Id="rId10" Type="http://schemas.openxmlformats.org/officeDocument/2006/relationships/image" Target="../media/image89.png"/><Relationship Id="rId4" Type="http://schemas.openxmlformats.org/officeDocument/2006/relationships/package" Target="../embeddings/Dessin_Microsoft_Visio35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7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8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6.png"/><Relationship Id="rId5" Type="http://schemas.openxmlformats.org/officeDocument/2006/relationships/image" Target="../media/image98.emf"/><Relationship Id="rId4" Type="http://schemas.openxmlformats.org/officeDocument/2006/relationships/package" Target="../embeddings/Dessin_Microsoft_Visio39.vsdx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8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8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png"/><Relationship Id="rId3" Type="http://schemas.openxmlformats.org/officeDocument/2006/relationships/image" Target="../media/image14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6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png"/><Relationship Id="rId3" Type="http://schemas.openxmlformats.org/officeDocument/2006/relationships/image" Target="../media/image14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6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png"/><Relationship Id="rId3" Type="http://schemas.openxmlformats.org/officeDocument/2006/relationships/image" Target="../media/image14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6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9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3.png"/><Relationship Id="rId5" Type="http://schemas.openxmlformats.org/officeDocument/2006/relationships/image" Target="../media/image112.emf"/><Relationship Id="rId4" Type="http://schemas.openxmlformats.org/officeDocument/2006/relationships/package" Target="../embeddings/Dessin_Microsoft_Visio40.vsd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14.emf"/><Relationship Id="rId4" Type="http://schemas.openxmlformats.org/officeDocument/2006/relationships/oleObject" Target="../embeddings/oleObject2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15.png"/><Relationship Id="rId4" Type="http://schemas.openxmlformats.org/officeDocument/2006/relationships/image" Target="../media/image9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5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2.png"/><Relationship Id="rId4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3.vsd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4.vsdx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4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5.png"/><Relationship Id="rId5" Type="http://schemas.openxmlformats.org/officeDocument/2006/relationships/image" Target="../media/image123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05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527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/>
          </p:nvPr>
        </p:nvGraphicFramePr>
        <p:xfrm>
          <a:off x="865199" y="2068333"/>
          <a:ext cx="7158411" cy="425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4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199" y="2068333"/>
                        <a:ext cx="7158411" cy="425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s2 </a:t>
            </a:r>
            <a:r>
              <a:rPr lang="fr-FR" dirty="0"/>
              <a:t>– </a:t>
            </a:r>
            <a:r>
              <a:rPr lang="fr-FR" dirty="0" err="1" smtClean="0">
                <a:solidFill>
                  <a:schemeClr val="accent3"/>
                </a:solidFill>
              </a:rPr>
              <a:t>yellow</a:t>
            </a:r>
            <a:r>
              <a:rPr lang="fr-FR" dirty="0" smtClean="0">
                <a:solidFill>
                  <a:schemeClr val="accent3"/>
                </a:solidFill>
              </a:rPr>
              <a:t> </a:t>
            </a:r>
            <a:r>
              <a:rPr lang="fr-FR" dirty="0" err="1" smtClean="0">
                <a:solidFill>
                  <a:schemeClr val="accent3"/>
                </a:solidFill>
              </a:rPr>
              <a:t>function</a:t>
            </a:r>
            <a:r>
              <a:rPr lang="fr-FR" dirty="0" smtClean="0">
                <a:solidFill>
                  <a:schemeClr val="accent3"/>
                </a:solidFill>
              </a:rPr>
              <a:t> J4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34123" y="2777910"/>
            <a:ext cx="349895" cy="1604372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3514579" y="2786443"/>
            <a:ext cx="409379" cy="1595839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856466" y="2068333"/>
          <a:ext cx="7158411" cy="425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8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6" y="2068333"/>
                        <a:ext cx="7158411" cy="425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s2 </a:t>
            </a:r>
            <a:r>
              <a:rPr lang="fr-FR" dirty="0"/>
              <a:t>– </a:t>
            </a:r>
            <a:r>
              <a:rPr lang="fr-FR" dirty="0" smtClean="0">
                <a:solidFill>
                  <a:schemeClr val="accent6"/>
                </a:solidFill>
              </a:rPr>
              <a:t>green </a:t>
            </a:r>
            <a:r>
              <a:rPr lang="fr-FR" dirty="0" err="1" smtClean="0">
                <a:solidFill>
                  <a:schemeClr val="accent6"/>
                </a:solidFill>
              </a:rPr>
              <a:t>function</a:t>
            </a:r>
            <a:r>
              <a:rPr lang="fr-FR" dirty="0" smtClean="0">
                <a:solidFill>
                  <a:schemeClr val="accent6"/>
                </a:solidFill>
              </a:rPr>
              <a:t> J2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4411133" y="2786443"/>
            <a:ext cx="440267" cy="188851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34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[Ben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</a:t>
            </a:r>
            <a:r>
              <a:rPr lang="fr-FR" sz="2800" b="1" dirty="0" smtClean="0"/>
              <a:t>It]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6736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94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5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close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first</a:t>
                </a:r>
                <a:endParaRPr lang="fr-FR" sz="2000" dirty="0"/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552565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80625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4164589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558807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93476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402861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72792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762782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70347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424866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921404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421099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90702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623099"/>
            <a:ext cx="523669" cy="5019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878546"/>
            <a:ext cx="1312141" cy="82549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714145"/>
            <a:ext cx="1253581" cy="57033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600282" y="38023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418322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60426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4037079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4024712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7102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860632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47446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64843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77584" y="409785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72124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715600" y="3942871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3287792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771978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6187644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6239338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533550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5335382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533423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/>
              <a:t>Constraint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continuous</a:t>
            </a:r>
            <a:r>
              <a:rPr lang="fr-FR" sz="2400" b="1" dirty="0" smtClean="0"/>
              <a:t> time </a:t>
            </a:r>
            <a:r>
              <a:rPr lang="fr-FR" sz="2400" b="1" dirty="0" err="1" smtClean="0"/>
              <a:t>intervals</a:t>
            </a:r>
            <a:endParaRPr lang="fr-FR" sz="2400" b="1" dirty="0" smtClean="0"/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0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16349"/>
              </p:ext>
            </p:extLst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1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885572"/>
              </p:ext>
            </p:extLst>
          </p:nvPr>
        </p:nvGraphicFramePr>
        <p:xfrm>
          <a:off x="1156469" y="1972209"/>
          <a:ext cx="7191665" cy="4273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8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6469" y="1972209"/>
                        <a:ext cx="7191665" cy="4273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Discretize</a:t>
            </a:r>
            <a:r>
              <a:rPr lang="fr-FR" sz="3200" dirty="0" smtClean="0"/>
              <a:t> and </a:t>
            </a:r>
            <a:r>
              <a:rPr lang="fr-FR" sz="3200" dirty="0" err="1" smtClean="0"/>
              <a:t>fill</a:t>
            </a:r>
            <a:r>
              <a:rPr lang="fr-FR" sz="3200" dirty="0" smtClean="0"/>
              <a:t> the </a:t>
            </a:r>
            <a:r>
              <a:rPr lang="fr-FR" sz="3200" dirty="0" err="1" smtClean="0"/>
              <a:t>microscopic</a:t>
            </a:r>
            <a:r>
              <a:rPr lang="fr-FR" sz="3200" dirty="0" smtClean="0"/>
              <a:t> model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1438782" y="5326308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047180" y="534387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3299654" y="53455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4521289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5833935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146581" y="53265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3927616" y="5653914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38" name="Connecteur droit 37"/>
          <p:cNvCxnSpPr/>
          <p:nvPr/>
        </p:nvCxnSpPr>
        <p:spPr>
          <a:xfrm>
            <a:off x="1438782" y="3953933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24614" y="401927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44" name="ZoneTexte 43"/>
          <p:cNvSpPr txBox="1"/>
          <p:nvPr/>
        </p:nvSpPr>
        <p:spPr>
          <a:xfrm>
            <a:off x="1025650" y="442127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024614" y="478393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8" name="ZoneTexte 47"/>
          <p:cNvSpPr txBox="1"/>
          <p:nvPr/>
        </p:nvSpPr>
        <p:spPr>
          <a:xfrm rot="16200000">
            <a:off x="536623" y="4348098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752300" y="3420533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3953933" y="6362702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1748594" y="1674458"/>
            <a:ext cx="114073" cy="1288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1752580" y="1684867"/>
            <a:ext cx="483883" cy="127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748593" y="1684631"/>
            <a:ext cx="2218387" cy="930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156469" y="1327790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</a:t>
            </a:r>
            <a:r>
              <a:rPr lang="fr-FR" sz="1400" dirty="0" smtClean="0"/>
              <a:t> calls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7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18893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14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31472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70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2"/>
                </a:solidFill>
              </a:rPr>
              <a:t>red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function</a:t>
            </a:r>
            <a:r>
              <a:rPr lang="fr-FR" dirty="0">
                <a:solidFill>
                  <a:schemeClr val="accent2"/>
                </a:solidFill>
              </a:rPr>
              <a:t> J</a:t>
            </a:r>
            <a:r>
              <a:rPr lang="fr-FR" dirty="0" smtClean="0">
                <a:solidFill>
                  <a:schemeClr val="accent2"/>
                </a:solidFill>
              </a:rPr>
              <a:t>3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473260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93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1"/>
                </a:solidFill>
              </a:rPr>
              <a:t>blue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function</a:t>
            </a:r>
            <a:r>
              <a:rPr lang="fr-FR" dirty="0" smtClean="0">
                <a:solidFill>
                  <a:schemeClr val="accent1"/>
                </a:solidFill>
              </a:rPr>
              <a:t> J1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64213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2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</a:t>
            </a:r>
            <a:r>
              <a:rPr lang="fr-FR" dirty="0" smtClean="0"/>
              <a:t>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10530" y="2802807"/>
            <a:ext cx="66737" cy="20231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052897" y="2802807"/>
            <a:ext cx="25400" cy="1564374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746446" y="2809477"/>
            <a:ext cx="101123" cy="18654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124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8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8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97581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1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728754" y="6390994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953933" y="6362702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</a:t>
            </a:r>
            <a:r>
              <a:rPr lang="fr-FR" b="1" dirty="0" err="1" smtClean="0"/>
              <a:t>Schnorr</a:t>
            </a:r>
            <a:r>
              <a:rPr lang="fr-FR" b="1" dirty="0" smtClean="0"/>
              <a:t> et. al,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9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96678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221458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 	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     	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4" y="2049073"/>
            <a:ext cx="1727186" cy="4672403"/>
            <a:chOff x="587827" y="2367563"/>
            <a:chExt cx="2223767" cy="6112023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52" y="2367563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031416" y="5203313"/>
              <a:ext cx="5695685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0" y="2948209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61" y="3358285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199" y="3612175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17628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939800" y="1790700"/>
            <a:ext cx="7797800" cy="23114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86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87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Homogeneous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232470" y="1313149"/>
            <a:ext cx="1747741" cy="12353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avec flèche 19"/>
          <p:cNvCxnSpPr>
            <a:stCxn id="5" idx="6"/>
          </p:cNvCxnSpPr>
          <p:nvPr/>
        </p:nvCxnSpPr>
        <p:spPr>
          <a:xfrm>
            <a:off x="5980211" y="1930808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780923" y="174609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Full </a:t>
            </a:r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2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58" y="1775460"/>
            <a:ext cx="7960364" cy="44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Heterogeneous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6" name="Ellipse 5"/>
          <p:cNvSpPr/>
          <p:nvPr/>
        </p:nvSpPr>
        <p:spPr>
          <a:xfrm>
            <a:off x="2672489" y="2743200"/>
            <a:ext cx="1248294" cy="13081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122"/>
          <p:cNvCxnSpPr/>
          <p:nvPr/>
        </p:nvCxnSpPr>
        <p:spPr>
          <a:xfrm>
            <a:off x="3943320" y="3353335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/>
          <p:cNvSpPr txBox="1"/>
          <p:nvPr/>
        </p:nvSpPr>
        <p:spPr>
          <a:xfrm>
            <a:off x="4691752" y="313583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5" name="Ellipse 124"/>
          <p:cNvSpPr/>
          <p:nvPr/>
        </p:nvSpPr>
        <p:spPr>
          <a:xfrm>
            <a:off x="5457743" y="4051299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lipse 125"/>
          <p:cNvSpPr/>
          <p:nvPr/>
        </p:nvSpPr>
        <p:spPr>
          <a:xfrm>
            <a:off x="6206139" y="4040154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lipse 126"/>
          <p:cNvSpPr/>
          <p:nvPr/>
        </p:nvSpPr>
        <p:spPr>
          <a:xfrm>
            <a:off x="6979700" y="4051299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/>
          <p:cNvSpPr/>
          <p:nvPr/>
        </p:nvSpPr>
        <p:spPr>
          <a:xfrm>
            <a:off x="7740852" y="4090335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</p:spPr>
            <p:txBody>
              <a:bodyPr>
                <a:normAutofit/>
              </a:bodyPr>
              <a:lstStyle/>
              <a:p>
                <a:r>
                  <a:rPr lang="fr-FR" sz="2400" b="1" dirty="0" smtClean="0"/>
                  <a:t>Hierarchical structure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fr-FR" sz="2400" b="1" dirty="0" smtClean="0"/>
              </a:p>
              <a:p>
                <a:r>
                  <a:rPr lang="fr-FR" sz="2400" b="1" dirty="0" smtClean="0"/>
                  <a:t>Temporal </a:t>
                </a:r>
                <a:r>
                  <a:rPr lang="fr-FR" sz="2400" b="1" dirty="0" err="1" smtClean="0"/>
                  <a:t>interval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 smtClean="0"/>
              </a:p>
              <a:p>
                <a:r>
                  <a:rPr lang="fr-FR" sz="2400" b="1" dirty="0" err="1" smtClean="0"/>
                  <a:t>Spatiotemporal</a:t>
                </a:r>
                <a:r>
                  <a:rPr lang="fr-FR" sz="2400" b="1" dirty="0" smtClean="0"/>
                  <a:t> area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×|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b="1" dirty="0" smtClean="0"/>
                  <a:t> </a:t>
                </a:r>
                <a:endParaRPr lang="fr-FR" sz="2400" b="1" dirty="0"/>
              </a:p>
              <a:p>
                <a:endParaRPr lang="fr-FR" sz="2400" dirty="0" smtClean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  <a:blipFill rotWithShape="0">
                <a:blip r:embed="rId3"/>
                <a:stretch>
                  <a:fillRect l="-987" t="-4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471096" y="387946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203713" y="358601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25366" y="387605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48" y="448755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9" y="447969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913575" y="194283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650512" y="209269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63721" y="209269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389647" y="238991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65274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733189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15420" y="253976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477600" y="256547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539792" y="253976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408131" y="278356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500366" y="238215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340940" y="277951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658773" y="27827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650512" y="253200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428893" y="253200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1140680" y="318275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877616" y="333260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290825" y="333260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616751" y="36298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292379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60294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442524" y="377968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704704" y="380539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766896" y="377968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635235" y="402348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727470" y="362207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68044" y="40194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85878" y="402264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877616" y="377192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655997" y="377192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008425" y="317280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745362" y="332265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158571" y="332265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484497" y="361987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160125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828039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310270" y="376972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572450" y="379543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634642" y="376972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502981" y="40135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595216" y="36121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435790" y="4009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753624" y="401269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745362" y="376196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523743" y="376196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36200" y="317280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684162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262778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841393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420009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670760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249375" y="271023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406605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670760" y="326464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249376" y="326464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670759" y="381904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670760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249375" y="437445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827991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670759" y="243251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15" y="385187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68" y="331088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98" y="276989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551" y="446404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5" name="ZoneTexte 74"/>
              <p:cNvSpPr txBox="1"/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fr-FR" sz="7200" b="1" dirty="0" smtClean="0"/>
              </a:p>
              <a:p>
                <a:endParaRPr lang="en-US" sz="7200" b="1" dirty="0"/>
              </a:p>
            </p:txBody>
          </p:sp>
        </mc:Choice>
        <mc:Fallback>
          <p:sp>
            <p:nvSpPr>
              <p:cNvPr id="75" name="ZoneText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1115137" y="1295557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Resources</a:t>
            </a:r>
            <a:endParaRPr lang="en-US" sz="2800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6244129" y="1308103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Time</a:t>
            </a:r>
            <a:endParaRPr lang="en-US" sz="2800" b="1" dirty="0"/>
          </a:p>
        </p:txBody>
      </p:sp>
      <p:sp>
        <p:nvSpPr>
          <p:cNvPr id="74" name="ZoneTexte 73"/>
          <p:cNvSpPr txBox="1"/>
          <p:nvPr/>
        </p:nvSpPr>
        <p:spPr>
          <a:xfrm>
            <a:off x="3410264" y="225027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Cartesian</a:t>
            </a:r>
            <a:r>
              <a:rPr lang="fr-FR" b="1" dirty="0" smtClean="0"/>
              <a:t> </a:t>
            </a:r>
            <a:r>
              <a:rPr lang="fr-FR" b="1" dirty="0" err="1" smtClean="0"/>
              <a:t>product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1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64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971825" y="6362702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01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3338096" y="1308103"/>
            <a:ext cx="2075275" cy="1184009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6" y="2330069"/>
            <a:ext cx="3992689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698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6" y="2330069"/>
                          <a:ext cx="3992689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 flipH="1">
            <a:off x="4655139" y="1173643"/>
            <a:ext cx="11084" cy="147283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358458"/>
              </p:ext>
            </p:extLst>
          </p:nvPr>
        </p:nvGraphicFramePr>
        <p:xfrm>
          <a:off x="5121897" y="2990748"/>
          <a:ext cx="690431" cy="119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99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1897" y="2990748"/>
                        <a:ext cx="690431" cy="1198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61875"/>
              </p:ext>
            </p:extLst>
          </p:nvPr>
        </p:nvGraphicFramePr>
        <p:xfrm>
          <a:off x="6335254" y="4642591"/>
          <a:ext cx="695066" cy="768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00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35254" y="4642591"/>
                        <a:ext cx="695066" cy="768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855951"/>
              </p:ext>
            </p:extLst>
          </p:nvPr>
        </p:nvGraphicFramePr>
        <p:xfrm>
          <a:off x="5009351" y="4726471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01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9351" y="4726471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890102" y="2560817"/>
            <a:ext cx="328638" cy="408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5837903" y="3447691"/>
            <a:ext cx="671421" cy="10102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019343" y="3735697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6611090" y="4483358"/>
            <a:ext cx="0" cy="102224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5441701" y="4219823"/>
            <a:ext cx="0" cy="476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6202483" y="5433353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6775240" y="5428905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4130166" y="2558408"/>
            <a:ext cx="312716" cy="4384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93832"/>
              </p:ext>
            </p:extLst>
          </p:nvPr>
        </p:nvGraphicFramePr>
        <p:xfrm>
          <a:off x="3338096" y="3002510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02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38096" y="3002510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3921617" y="2825983"/>
            <a:ext cx="4533" cy="147074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3327234" y="4248754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4104650" y="4249984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090861"/>
              </p:ext>
            </p:extLst>
          </p:nvPr>
        </p:nvGraphicFramePr>
        <p:xfrm>
          <a:off x="5914052" y="5929854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03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14052" y="5929854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975947" y="171544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989141" y="357630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7088804" y="479718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6371719" y="350885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graphicFrame>
        <p:nvGraphicFramePr>
          <p:cNvPr id="51" name="Obje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37375"/>
              </p:ext>
            </p:extLst>
          </p:nvPr>
        </p:nvGraphicFramePr>
        <p:xfrm>
          <a:off x="7030320" y="5924502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04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30320" y="5924502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580148"/>
              </p:ext>
            </p:extLst>
          </p:nvPr>
        </p:nvGraphicFramePr>
        <p:xfrm>
          <a:off x="2914485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05" name="Visio" r:id="rId16" imgW="4867206" imgH="5953118" progId="Visio.Drawing.15">
                  <p:embed/>
                </p:oleObj>
              </mc:Choice>
              <mc:Fallback>
                <p:oleObj name="Visio" r:id="rId16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4485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37252"/>
              </p:ext>
            </p:extLst>
          </p:nvPr>
        </p:nvGraphicFramePr>
        <p:xfrm>
          <a:off x="3647876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06" name="Visio" r:id="rId18" imgW="4867206" imgH="5953118" progId="Visio.Drawing.15">
                  <p:embed/>
                </p:oleObj>
              </mc:Choice>
              <mc:Fallback>
                <p:oleObj name="Visio" r:id="rId18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47876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Connecteur droit 59"/>
          <p:cNvCxnSpPr/>
          <p:nvPr/>
        </p:nvCxnSpPr>
        <p:spPr>
          <a:xfrm flipH="1">
            <a:off x="2794072" y="5539708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H="1">
            <a:off x="2052884" y="5231847"/>
            <a:ext cx="803117" cy="12586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197876" y="6023547"/>
            <a:ext cx="0" cy="4669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017938" y="523184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19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43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7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90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52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3116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5021747" y="4674810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84933" y="467481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64199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901013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6843274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604282" y="4019316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971825" y="6362702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25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26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971825" y="6362702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3999" y="5206774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5" y="53096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64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65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1971825" y="6362702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9700" y="2010833"/>
            <a:ext cx="7112001" cy="4140200"/>
          </a:xfrm>
        </p:spPr>
        <p:txBody>
          <a:bodyPr>
            <a:normAutofit/>
          </a:bodyPr>
          <a:lstStyle/>
          <a:p>
            <a:r>
              <a:rPr lang="fr-FR" b="1" dirty="0" smtClean="0"/>
              <a:t>Top down </a:t>
            </a:r>
            <a:r>
              <a:rPr lang="fr-FR" b="1" dirty="0" err="1" smtClean="0"/>
              <a:t>approach</a:t>
            </a:r>
            <a:r>
              <a:rPr lang="fr-FR" b="1" dirty="0" smtClean="0"/>
              <a:t>: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Overview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smtClean="0"/>
              <a:t>Zoom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Filter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err="1" smtClean="0"/>
              <a:t>Details</a:t>
            </a:r>
            <a:r>
              <a:rPr lang="fr-FR" dirty="0" smtClean="0"/>
              <a:t> on </a:t>
            </a:r>
            <a:r>
              <a:rPr lang="fr-FR" dirty="0" err="1" smtClean="0"/>
              <a:t>demand</a:t>
            </a:r>
            <a:endParaRPr lang="fr-FR" dirty="0" smtClean="0"/>
          </a:p>
          <a:p>
            <a:r>
              <a:rPr lang="fr-FR" b="1" dirty="0" smtClean="0"/>
              <a:t>Performance:</a:t>
            </a:r>
          </a:p>
          <a:p>
            <a:pPr lvl="1"/>
            <a:r>
              <a:rPr lang="fr-FR" dirty="0" err="1" smtClean="0">
                <a:solidFill>
                  <a:schemeClr val="accent6"/>
                </a:solidFill>
              </a:rPr>
              <a:t>Aggregation</a:t>
            </a:r>
            <a:r>
              <a:rPr lang="fr-FR" dirty="0" smtClean="0">
                <a:solidFill>
                  <a:schemeClr val="accent6"/>
                </a:solidFill>
              </a:rPr>
              <a:t> </a:t>
            </a:r>
            <a:r>
              <a:rPr lang="fr-FR" dirty="0" err="1" smtClean="0">
                <a:solidFill>
                  <a:schemeClr val="accent6"/>
                </a:solidFill>
              </a:rPr>
              <a:t>algorithm</a:t>
            </a:r>
            <a:endParaRPr lang="fr-FR" dirty="0" smtClean="0">
              <a:solidFill>
                <a:schemeClr val="accent6"/>
              </a:solidFill>
            </a:endParaRPr>
          </a:p>
          <a:p>
            <a:pPr lvl="1"/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b="1" dirty="0" err="1" smtClean="0"/>
              <a:t>Reusability</a:t>
            </a:r>
            <a:r>
              <a:rPr lang="fr-FR" b="1" dirty="0" smtClean="0"/>
              <a:t>/</a:t>
            </a:r>
            <a:r>
              <a:rPr lang="fr-FR" b="1" dirty="0" err="1" smtClean="0"/>
              <a:t>Extendability</a:t>
            </a:r>
            <a:endParaRPr lang="fr-FR" b="1" dirty="0" smtClean="0"/>
          </a:p>
          <a:p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4301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10" y="4591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00605" y="2476500"/>
            <a:ext cx="509095" cy="1604433"/>
            <a:chOff x="1505312" y="4079109"/>
            <a:chExt cx="1306282" cy="4400477"/>
          </a:xfrm>
        </p:grpSpPr>
        <p:pic>
          <p:nvPicPr>
            <p:cNvPr id="9" name="Picture 6" descr="ey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312" y="4079109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ilter icon"/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list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30586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8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695095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8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6459" y="3378200"/>
            <a:ext cx="6592342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212874" y="49278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Plug-ins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695095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01013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3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695095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23792" y="6402570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07972" y="6401526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2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</a:t>
            </a:r>
            <a:r>
              <a:rPr lang="fr-FR" sz="2000" dirty="0" smtClean="0"/>
              <a:t>workshop, </a:t>
            </a:r>
            <a:endParaRPr lang="fr-FR" sz="2000" dirty="0" smtClean="0"/>
          </a:p>
          <a:p>
            <a:pPr marL="457200" lvl="1" indent="0">
              <a:buNone/>
            </a:pPr>
            <a:r>
              <a:rPr lang="fr-FR" sz="2000" dirty="0" smtClean="0"/>
              <a:t>2 </a:t>
            </a:r>
            <a:r>
              <a:rPr lang="fr-FR" sz="2000" dirty="0" smtClean="0"/>
              <a:t>national workshops, </a:t>
            </a:r>
            <a:r>
              <a:rPr lang="fr-FR" sz="2000" dirty="0" smtClean="0"/>
              <a:t>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66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59190" y="6336268"/>
            <a:ext cx="5872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</a:t>
            </a:r>
            <a:r>
              <a:rPr lang="fr-FR" dirty="0"/>
              <a:t>,</a:t>
            </a:r>
            <a:r>
              <a:rPr lang="fr-FR" dirty="0" smtClean="0"/>
              <a:t>RR 8694, </a:t>
            </a:r>
            <a:r>
              <a:rPr lang="fr-FR" dirty="0" err="1" smtClean="0"/>
              <a:t>Inria</a:t>
            </a:r>
            <a:r>
              <a:rPr lang="fr-FR" dirty="0" smtClean="0"/>
              <a:t>]</a:t>
            </a:r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err="1" smtClean="0"/>
              <a:t>Improve</a:t>
            </a:r>
            <a:r>
              <a:rPr lang="fr-FR" sz="4000" dirty="0" smtClean="0"/>
              <a:t> performance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177305"/>
              </p:ext>
            </p:extLst>
          </p:nvPr>
        </p:nvGraphicFramePr>
        <p:xfrm>
          <a:off x="560891" y="2482178"/>
          <a:ext cx="8022218" cy="320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9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891" y="2482178"/>
                        <a:ext cx="8022218" cy="320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7241" y="1387309"/>
            <a:ext cx="7250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Aggregation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parallelization</a:t>
            </a:r>
            <a:endParaRPr lang="fr-FR" sz="2000" b="1" dirty="0" smtClean="0"/>
          </a:p>
          <a:p>
            <a:r>
              <a:rPr lang="fr-FR" sz="2000" dirty="0" err="1" smtClean="0"/>
              <a:t>Example</a:t>
            </a:r>
            <a:r>
              <a:rPr lang="fr-FR" sz="2000" dirty="0" smtClean="0"/>
              <a:t> : </a:t>
            </a:r>
            <a:r>
              <a:rPr lang="fr-FR" sz="2000" dirty="0" err="1" smtClean="0"/>
              <a:t>parallelization</a:t>
            </a:r>
            <a:r>
              <a:rPr lang="fr-FR" sz="2000" dirty="0" smtClean="0"/>
              <a:t> of </a:t>
            </a:r>
            <a:r>
              <a:rPr lang="fr-FR" sz="2000" dirty="0" err="1" smtClean="0"/>
              <a:t>quality</a:t>
            </a:r>
            <a:r>
              <a:rPr lang="fr-FR" sz="2000" dirty="0" smtClean="0"/>
              <a:t> </a:t>
            </a:r>
            <a:r>
              <a:rPr lang="fr-FR" sz="2000" dirty="0" err="1" smtClean="0"/>
              <a:t>measures</a:t>
            </a:r>
            <a:r>
              <a:rPr lang="fr-FR" sz="2000" dirty="0" smtClean="0"/>
              <a:t> </a:t>
            </a:r>
            <a:r>
              <a:rPr lang="fr-FR" sz="2000" dirty="0" err="1" smtClean="0"/>
              <a:t>using</a:t>
            </a:r>
            <a:r>
              <a:rPr lang="fr-FR" sz="2000" dirty="0" smtClean="0"/>
              <a:t> </a:t>
            </a:r>
            <a:r>
              <a:rPr lang="fr-FR" sz="2000" dirty="0" err="1" smtClean="0"/>
              <a:t>OpenMP</a:t>
            </a:r>
            <a:endParaRPr lang="fr-FR" sz="2000" dirty="0"/>
          </a:p>
          <a:p>
            <a:r>
              <a:rPr lang="fr-FR" sz="2000" b="1" dirty="0" smtClean="0"/>
              <a:t>(Mary-Andréa </a:t>
            </a:r>
            <a:r>
              <a:rPr lang="fr-FR" sz="2000" b="1" dirty="0" err="1" smtClean="0"/>
              <a:t>Rakotomanga</a:t>
            </a:r>
            <a:r>
              <a:rPr lang="fr-FR" sz="2000" b="1" dirty="0" smtClean="0"/>
              <a:t> – </a:t>
            </a:r>
            <a:r>
              <a:rPr lang="fr-FR" sz="2000" b="1" dirty="0" err="1" smtClean="0"/>
              <a:t>Intern</a:t>
            </a:r>
            <a:r>
              <a:rPr lang="fr-FR" sz="2000" b="1" dirty="0" smtClean="0"/>
              <a:t>)</a:t>
            </a:r>
            <a:endParaRPr lang="en-US" sz="2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67241" y="5849477"/>
            <a:ext cx="57583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Remote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execution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Ocelotl</a:t>
            </a:r>
            <a:r>
              <a:rPr lang="fr-FR" sz="2000" b="1" dirty="0" smtClean="0"/>
              <a:t> on HPC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Improve</a:t>
            </a:r>
            <a:r>
              <a:rPr lang="fr-FR" dirty="0" smtClean="0"/>
              <a:t> </a:t>
            </a:r>
            <a:r>
              <a:rPr lang="fr-FR" dirty="0" err="1" smtClean="0"/>
              <a:t>visualizations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608566"/>
              </p:ext>
            </p:extLst>
          </p:nvPr>
        </p:nvGraphicFramePr>
        <p:xfrm>
          <a:off x="5668433" y="1527154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0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8433" y="1527154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 flipV="1">
            <a:off x="3200400" y="2099733"/>
            <a:ext cx="2468033" cy="18880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62389" y="3326889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Procedural</a:t>
            </a:r>
            <a:r>
              <a:rPr lang="fr-FR" sz="2400" b="1" dirty="0" smtClean="0"/>
              <a:t> Textures</a:t>
            </a:r>
            <a:endParaRPr lang="en-US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000" y="4215341"/>
            <a:ext cx="6247427" cy="198719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62389" y="3732239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Holten’s</a:t>
            </a:r>
            <a:r>
              <a:rPr lang="fr-FR" b="1" dirty="0" smtClean="0"/>
              <a:t> master </a:t>
            </a:r>
            <a:r>
              <a:rPr lang="fr-FR" b="1" dirty="0" err="1" smtClean="0"/>
              <a:t>thesis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25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574673"/>
          </a:xfrm>
        </p:spPr>
        <p:txBody>
          <a:bodyPr>
            <a:noAutofit/>
          </a:bodyPr>
          <a:lstStyle/>
          <a:p>
            <a:r>
              <a:rPr lang="fr-FR" sz="4000" dirty="0" err="1" smtClean="0"/>
              <a:t>Reusability</a:t>
            </a:r>
            <a:r>
              <a:rPr lang="fr-FR" sz="4000" dirty="0" smtClean="0"/>
              <a:t>/</a:t>
            </a:r>
            <a:r>
              <a:rPr lang="fr-FR" sz="4000" dirty="0" err="1" smtClean="0"/>
              <a:t>Extendability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8" y="1564267"/>
            <a:ext cx="936725" cy="1289417"/>
          </a:xfrm>
          <a:prstGeom prst="rect">
            <a:avLst/>
          </a:prstGeom>
        </p:spPr>
      </p:pic>
      <p:pic>
        <p:nvPicPr>
          <p:cNvPr id="10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34" y="142159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8163" y="1713451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LGPL</a:t>
            </a:r>
          </a:p>
          <a:p>
            <a:r>
              <a:rPr lang="fr-FR" b="1" dirty="0" err="1" smtClean="0"/>
              <a:t>Generic</a:t>
            </a:r>
            <a:endParaRPr lang="en-US" b="1" dirty="0"/>
          </a:p>
        </p:txBody>
      </p:sp>
      <p:cxnSp>
        <p:nvCxnSpPr>
          <p:cNvPr id="13" name="Connecteur droit avec flèche 12"/>
          <p:cNvCxnSpPr>
            <a:endCxn id="17" idx="1"/>
          </p:cNvCxnSpPr>
          <p:nvPr/>
        </p:nvCxnSpPr>
        <p:spPr>
          <a:xfrm flipV="1">
            <a:off x="3124200" y="1800681"/>
            <a:ext cx="1911501" cy="2453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endCxn id="18" idx="1"/>
          </p:cNvCxnSpPr>
          <p:nvPr/>
        </p:nvCxnSpPr>
        <p:spPr>
          <a:xfrm>
            <a:off x="3159682" y="2046065"/>
            <a:ext cx="1876019" cy="1846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35701" y="1616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</a:t>
            </a:r>
            <a:r>
              <a:rPr lang="fr-FR" b="1" dirty="0" err="1" smtClean="0"/>
              <a:t>analysis</a:t>
            </a:r>
            <a:r>
              <a:rPr lang="fr-FR" b="1" dirty="0" smtClean="0"/>
              <a:t> </a:t>
            </a:r>
            <a:r>
              <a:rPr lang="fr-FR" b="1" dirty="0" err="1" smtClean="0"/>
              <a:t>tools</a:t>
            </a:r>
            <a:endParaRPr lang="en-U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035701" y="2046065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64185" y="468616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r>
              <a:rPr lang="fr-FR" sz="1400" i="1" dirty="0" smtClean="0"/>
              <a:t> modules</a:t>
            </a:r>
            <a:endParaRPr lang="en-US" sz="1400" i="1" dirty="0"/>
          </a:p>
        </p:txBody>
      </p:sp>
      <p:cxnSp>
        <p:nvCxnSpPr>
          <p:cNvPr id="26" name="Connecteur droit avec flèche 25"/>
          <p:cNvCxnSpPr>
            <a:endCxn id="27" idx="1"/>
          </p:cNvCxnSpPr>
          <p:nvPr/>
        </p:nvCxnSpPr>
        <p:spPr>
          <a:xfrm flipV="1">
            <a:off x="3139566" y="3329150"/>
            <a:ext cx="1896135" cy="6102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5035701" y="31444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metrics</a:t>
            </a:r>
            <a:endParaRPr lang="en-US" b="1" dirty="0"/>
          </a:p>
        </p:txBody>
      </p:sp>
      <p:cxnSp>
        <p:nvCxnSpPr>
          <p:cNvPr id="28" name="Connecteur droit avec flèche 27"/>
          <p:cNvCxnSpPr>
            <a:endCxn id="31" idx="1"/>
          </p:cNvCxnSpPr>
          <p:nvPr/>
        </p:nvCxnSpPr>
        <p:spPr>
          <a:xfrm flipV="1">
            <a:off x="3139566" y="3693950"/>
            <a:ext cx="1896135" cy="2454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035701" y="350928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aggregations</a:t>
            </a:r>
            <a:endParaRPr lang="en-US" b="1" dirty="0"/>
          </a:p>
        </p:txBody>
      </p:sp>
      <p:cxnSp>
        <p:nvCxnSpPr>
          <p:cNvPr id="32" name="Connecteur droit avec flèche 31"/>
          <p:cNvCxnSpPr>
            <a:endCxn id="35" idx="1"/>
          </p:cNvCxnSpPr>
          <p:nvPr/>
        </p:nvCxnSpPr>
        <p:spPr>
          <a:xfrm>
            <a:off x="3139566" y="3939361"/>
            <a:ext cx="1896135" cy="145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5035701" y="390007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visualizations</a:t>
            </a:r>
            <a:endParaRPr lang="en-US" b="1" dirty="0"/>
          </a:p>
        </p:txBody>
      </p:sp>
      <p:cxnSp>
        <p:nvCxnSpPr>
          <p:cNvPr id="36" name="Connecteur droit avec flèche 35"/>
          <p:cNvCxnSpPr>
            <a:endCxn id="40" idx="1"/>
          </p:cNvCxnSpPr>
          <p:nvPr/>
        </p:nvCxnSpPr>
        <p:spPr>
          <a:xfrm>
            <a:off x="3139566" y="3939361"/>
            <a:ext cx="1896135" cy="5361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035701" y="429086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1843665" y="37546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1" y="5493780"/>
            <a:ext cx="954315" cy="954315"/>
          </a:xfrm>
          <a:prstGeom prst="rect">
            <a:avLst/>
          </a:prstGeom>
        </p:spPr>
      </p:pic>
      <p:cxnSp>
        <p:nvCxnSpPr>
          <p:cNvPr id="68" name="Connecteur droit avec flèche 67"/>
          <p:cNvCxnSpPr>
            <a:endCxn id="78" idx="1"/>
          </p:cNvCxnSpPr>
          <p:nvPr/>
        </p:nvCxnSpPr>
        <p:spPr>
          <a:xfrm flipV="1">
            <a:off x="3139566" y="5713275"/>
            <a:ext cx="1881221" cy="200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20853" y="630098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endParaRPr lang="en-US" sz="1400" i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5020787" y="5390109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associated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endParaRPr lang="fr-FR" b="1" dirty="0" smtClean="0"/>
          </a:p>
          <a:p>
            <a:r>
              <a:rPr lang="fr-FR" b="1" dirty="0" smtClean="0"/>
              <a:t>a </a:t>
            </a:r>
            <a:r>
              <a:rPr lang="fr-FR" b="1" dirty="0" err="1" smtClean="0"/>
              <a:t>particular</a:t>
            </a:r>
            <a:r>
              <a:rPr lang="fr-FR" b="1" dirty="0" smtClean="0"/>
              <a:t> format</a:t>
            </a:r>
            <a:endParaRPr lang="en-US" b="1" dirty="0"/>
          </a:p>
        </p:txBody>
      </p:sp>
      <p:cxnSp>
        <p:nvCxnSpPr>
          <p:cNvPr id="79" name="Connecteur droit avec flèche 78"/>
          <p:cNvCxnSpPr>
            <a:endCxn id="84" idx="1"/>
          </p:cNvCxnSpPr>
          <p:nvPr/>
        </p:nvCxnSpPr>
        <p:spPr>
          <a:xfrm>
            <a:off x="3139566" y="5932859"/>
            <a:ext cx="1881221" cy="3303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1875072" y="57291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5020787" y="6078565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Can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reimplemented</a:t>
            </a:r>
            <a:endParaRPr lang="en-US" b="1" dirty="0"/>
          </a:p>
        </p:txBody>
      </p:sp>
      <p:pic>
        <p:nvPicPr>
          <p:cNvPr id="14745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1" y="3563431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2" y="2326015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10" y="4084738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3" y="6037152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5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4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3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62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980277" y="1829219"/>
            <a:ext cx="2691509" cy="357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163446" y="2572976"/>
            <a:ext cx="2290299" cy="2983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467408" y="3279615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97940" y="3282031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326031" y="3279615"/>
            <a:ext cx="928188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6467408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897940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326032" y="3742930"/>
            <a:ext cx="7747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67408" y="4687138"/>
            <a:ext cx="1633399" cy="58759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426497" y="3828979"/>
            <a:ext cx="1827723" cy="30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15" name="Flèche droite 14"/>
          <p:cNvSpPr/>
          <p:nvPr/>
        </p:nvSpPr>
        <p:spPr>
          <a:xfrm rot="5400000">
            <a:off x="7157485" y="4296597"/>
            <a:ext cx="229929" cy="2256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64674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81008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6467408" y="2983684"/>
            <a:ext cx="163339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719732" y="2671675"/>
            <a:ext cx="1166695" cy="33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97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21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90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10455</TotalTime>
  <Words>4131</Words>
  <Application>Microsoft Office PowerPoint</Application>
  <PresentationFormat>Affichage à l'écran (4:3)</PresentationFormat>
  <Paragraphs>1477</Paragraphs>
  <Slides>109</Slides>
  <Notes>73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109</vt:i4>
      </vt:variant>
    </vt:vector>
  </HeadingPairs>
  <TitlesOfParts>
    <vt:vector size="117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How to find the sources of our perturbations?</vt:lpstr>
      <vt:lpstr>Analysis flow</vt:lpstr>
      <vt:lpstr>Space time diagram</vt:lpstr>
      <vt:lpstr>Space time diagram</vt:lpstr>
      <vt:lpstr>Trace analysis tools</vt:lpstr>
      <vt:lpstr>A top down approach is necessary</vt:lpstr>
      <vt:lpstr>Overviews are not satisfying</vt:lpstr>
      <vt:lpstr>Présentation PowerPoint</vt:lpstr>
      <vt:lpstr>How to build a good overview?</vt:lpstr>
      <vt:lpstr>Outline</vt:lpstr>
      <vt:lpstr>Temporal Overview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Temporal analysis</vt:lpstr>
      <vt:lpstr>Difficulties </vt:lpstr>
      <vt:lpstr>Discretize and fill the microscopic model</vt:lpstr>
      <vt:lpstr>Task s1 – purple function J5</vt:lpstr>
      <vt:lpstr>Task s1 – red function J3</vt:lpstr>
      <vt:lpstr>Task s1 – blue function J1</vt:lpstr>
      <vt:lpstr>Task s2</vt:lpstr>
      <vt:lpstr>Whole microscopic model</vt:lpstr>
      <vt:lpstr>Visualize the trace abstraction</vt:lpstr>
      <vt:lpstr>Stacked bar chart visual aggregation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Homogeneous behavior</vt:lpstr>
      <vt:lpstr>Heterogeneous behavior</vt:lpstr>
      <vt:lpstr>Spatiotemporal Overview</vt:lpstr>
      <vt:lpstr>Constrain the partition</vt:lpstr>
      <vt:lpstr>Aggregate the microscopic model</vt:lpstr>
      <vt:lpstr>Forbidden Aggregates</vt:lpstr>
      <vt:lpstr>Sequence of temporal and spatial cuts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Difficulties </vt:lpstr>
      <vt:lpstr>Ocelotl</vt:lpstr>
      <vt:lpstr>Ocelotl</vt:lpstr>
      <vt:lpstr>Ocelotl</vt:lpstr>
      <vt:lpstr>Constrained zoom</vt:lpstr>
      <vt:lpstr>Constrained zoom</vt:lpstr>
      <vt:lpstr>Content of visual aggregates</vt:lpstr>
      <vt:lpstr>How to improve performance?</vt:lpstr>
      <vt:lpstr>Avoid useless recomputation during interaction</vt:lpstr>
      <vt:lpstr>Improving trace reading </vt:lpstr>
      <vt:lpstr>Microscopic Model Cache</vt:lpstr>
      <vt:lpstr>Conclusion and Future Work</vt:lpstr>
      <vt:lpstr>Summary of my contributions</vt:lpstr>
      <vt:lpstr>Perspectives: memory analysis</vt:lpstr>
      <vt:lpstr>Improve performance</vt:lpstr>
      <vt:lpstr>Improve visualizations</vt:lpstr>
      <vt:lpstr>Reusability/Extendability</vt:lpstr>
      <vt:lpstr>Thank you for your attention!</vt:lpstr>
      <vt:lpstr>Backup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Présentation PowerPoint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  <vt:lpstr>Influence of the hierarchy</vt:lpstr>
      <vt:lpstr>Influence of the hierarchy</vt:lpstr>
      <vt:lpstr>Influence of the hierarchy</vt:lpstr>
      <vt:lpstr>Task s2 – yellow function J4</vt:lpstr>
      <vt:lpstr>Task s2 – green function J2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898</cp:revision>
  <dcterms:created xsi:type="dcterms:W3CDTF">2015-05-04T13:17:04Z</dcterms:created>
  <dcterms:modified xsi:type="dcterms:W3CDTF">2015-06-09T10:11:33Z</dcterms:modified>
</cp:coreProperties>
</file>